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5" r:id="rId4"/>
    <p:sldId id="258" r:id="rId5"/>
    <p:sldId id="266" r:id="rId6"/>
    <p:sldId id="259" r:id="rId7"/>
    <p:sldId id="270" r:id="rId8"/>
    <p:sldId id="271" r:id="rId9"/>
    <p:sldId id="272" r:id="rId10"/>
    <p:sldId id="260" r:id="rId11"/>
    <p:sldId id="261" r:id="rId12"/>
    <p:sldId id="264" r:id="rId13"/>
    <p:sldId id="267" r:id="rId14"/>
    <p:sldId id="269" r:id="rId15"/>
    <p:sldId id="262" r:id="rId16"/>
    <p:sldId id="280" r:id="rId17"/>
    <p:sldId id="263" r:id="rId18"/>
    <p:sldId id="274" r:id="rId19"/>
    <p:sldId id="273" r:id="rId20"/>
    <p:sldId id="275" r:id="rId21"/>
    <p:sldId id="281" r:id="rId22"/>
    <p:sldId id="282" r:id="rId23"/>
    <p:sldId id="276" r:id="rId24"/>
    <p:sldId id="277" r:id="rId25"/>
    <p:sldId id="278" r:id="rId26"/>
    <p:sldId id="279" r:id="rId27"/>
  </p:sldIdLst>
  <p:sldSz cx="9144000" cy="6858000" type="screen4x3"/>
  <p:notesSz cx="666273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75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"/>
    </p:cViewPr>
  </p:sorterViewPr>
  <p:notesViewPr>
    <p:cSldViewPr>
      <p:cViewPr varScale="1">
        <p:scale>
          <a:sx n="54" d="100"/>
          <a:sy n="54" d="100"/>
        </p:scale>
        <p:origin x="-2706" y="-108"/>
      </p:cViewPr>
      <p:guideLst>
        <p:guide orient="horz" pos="3126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E82EE-14AA-461D-9299-1AA6D7F200C6}" type="datetimeFigureOut">
              <a:rPr lang="de-AT" smtClean="0"/>
              <a:pPr/>
              <a:t>13.03.2013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D222E-26AA-4167-BBF9-A17CC69DF653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7870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2FA02-6050-46AB-8306-640C479546FF}" type="datetimeFigureOut">
              <a:rPr lang="de-AT" smtClean="0"/>
              <a:pPr/>
              <a:t>13.03.2013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3D732-DFDC-4B4E-AE05-3C6420BA6320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838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D732-DFDC-4B4E-AE05-3C6420BA6320}" type="slidenum">
              <a:rPr lang="de-AT" smtClean="0"/>
              <a:pPr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980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E845-C72E-4E6B-8C47-CC5F7D7663B5}" type="datetimeFigureOut">
              <a:rPr lang="de-AT" smtClean="0"/>
              <a:pPr/>
              <a:t>13.03.2013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EC-CDA5-481F-9393-8D76BAC5CF2D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E845-C72E-4E6B-8C47-CC5F7D7663B5}" type="datetimeFigureOut">
              <a:rPr lang="de-AT" smtClean="0"/>
              <a:pPr/>
              <a:t>13.03.2013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EC-CDA5-481F-9393-8D76BAC5CF2D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E845-C72E-4E6B-8C47-CC5F7D7663B5}" type="datetimeFigureOut">
              <a:rPr lang="de-AT" smtClean="0"/>
              <a:pPr/>
              <a:t>13.03.2013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EC-CDA5-481F-9393-8D76BAC5CF2D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E845-C72E-4E6B-8C47-CC5F7D7663B5}" type="datetimeFigureOut">
              <a:rPr lang="de-AT" smtClean="0"/>
              <a:pPr/>
              <a:t>13.03.2013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EC-CDA5-481F-9393-8D76BAC5CF2D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E845-C72E-4E6B-8C47-CC5F7D7663B5}" type="datetimeFigureOut">
              <a:rPr lang="de-AT" smtClean="0"/>
              <a:pPr/>
              <a:t>13.03.2013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EC-CDA5-481F-9393-8D76BAC5CF2D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E845-C72E-4E6B-8C47-CC5F7D7663B5}" type="datetimeFigureOut">
              <a:rPr lang="de-AT" smtClean="0"/>
              <a:pPr/>
              <a:t>13.03.2013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EC-CDA5-481F-9393-8D76BAC5CF2D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E845-C72E-4E6B-8C47-CC5F7D7663B5}" type="datetimeFigureOut">
              <a:rPr lang="de-AT" smtClean="0"/>
              <a:pPr/>
              <a:t>13.03.2013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EC-CDA5-481F-9393-8D76BAC5CF2D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E845-C72E-4E6B-8C47-CC5F7D7663B5}" type="datetimeFigureOut">
              <a:rPr lang="de-AT" smtClean="0"/>
              <a:pPr/>
              <a:t>13.03.2013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EC-CDA5-481F-9393-8D76BAC5CF2D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E845-C72E-4E6B-8C47-CC5F7D7663B5}" type="datetimeFigureOut">
              <a:rPr lang="de-AT" smtClean="0"/>
              <a:pPr/>
              <a:t>13.03.2013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EC-CDA5-481F-9393-8D76BAC5CF2D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E845-C72E-4E6B-8C47-CC5F7D7663B5}" type="datetimeFigureOut">
              <a:rPr lang="de-AT" smtClean="0"/>
              <a:pPr/>
              <a:t>13.03.2013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EC-CDA5-481F-9393-8D76BAC5CF2D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E845-C72E-4E6B-8C47-CC5F7D7663B5}" type="datetimeFigureOut">
              <a:rPr lang="de-AT" smtClean="0"/>
              <a:pPr/>
              <a:t>13.03.2013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EC-CDA5-481F-9393-8D76BAC5CF2D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6E845-C72E-4E6B-8C47-CC5F7D7663B5}" type="datetimeFigureOut">
              <a:rPr lang="de-AT" smtClean="0"/>
              <a:pPr/>
              <a:t>13.03.2013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4B3EC-CDA5-481F-9393-8D76BAC5CF2D}" type="slidenum">
              <a:rPr lang="de-AT" smtClean="0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fbww.org/default.asp?Issue=efbww&amp;Language=E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ip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itarian-funds-construction.e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europe.eu/" TargetMode="External"/><Relationship Id="rId2" Type="http://schemas.openxmlformats.org/officeDocument/2006/relationships/hyperlink" Target="http://www.fiec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vuksic@sgh.hr" TargetMode="External"/><Relationship Id="rId7" Type="http://schemas.openxmlformats.org/officeDocument/2006/relationships/image" Target="../media/image1.jpeg"/><Relationship Id="rId2" Type="http://schemas.openxmlformats.org/officeDocument/2006/relationships/hyperlink" Target="mailto:tatjana.gracic@hup.h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Suradnja socijalnih partnera u graditeljstvu u Republici Hrvatskoj</a:t>
            </a:r>
            <a:br>
              <a:rPr lang="hr-HR" dirty="0" smtClean="0"/>
            </a:br>
            <a:r>
              <a:rPr lang="hr-HR" sz="2700" dirty="0" smtClean="0">
                <a:latin typeface="Arial Narrow" pitchFamily="34" charset="0"/>
              </a:rPr>
              <a:t>Zagreb, 14. ožujka 2013. Tehnika d.d</a:t>
            </a:r>
            <a:r>
              <a:rPr lang="hr-HR" dirty="0" smtClean="0">
                <a:latin typeface="Arial Narrow" pitchFamily="34" charset="0"/>
              </a:rPr>
              <a:t>.</a:t>
            </a:r>
            <a:br>
              <a:rPr lang="hr-HR" dirty="0" smtClean="0">
                <a:latin typeface="Arial Narrow" pitchFamily="34" charset="0"/>
              </a:rPr>
            </a:br>
            <a:r>
              <a:rPr lang="hr-HR" sz="2200" dirty="0" smtClean="0">
                <a:latin typeface="Arial Narrow" pitchFamily="34" charset="0"/>
              </a:rPr>
              <a:t>Jasenka Vukšić, SGH</a:t>
            </a:r>
            <a:br>
              <a:rPr lang="hr-HR" sz="2200" dirty="0" smtClean="0">
                <a:latin typeface="Arial Narrow" pitchFamily="34" charset="0"/>
              </a:rPr>
            </a:br>
            <a:r>
              <a:rPr lang="hr-HR" sz="2200" dirty="0" smtClean="0">
                <a:latin typeface="Arial Narrow" pitchFamily="34" charset="0"/>
              </a:rPr>
              <a:t>Tatjana Gračić, HUP- UPG</a:t>
            </a:r>
            <a:endParaRPr lang="de-AT" sz="2200" dirty="0">
              <a:latin typeface="Arial Narrow" pitchFamily="34" charset="0"/>
            </a:endParaRPr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2538984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Sporazum </a:t>
            </a:r>
            <a:r>
              <a:rPr lang="hr-HR" dirty="0"/>
              <a:t>o strukovnom osposobljavanju radnika u </a:t>
            </a:r>
            <a:r>
              <a:rPr lang="hr-HR" dirty="0" smtClean="0"/>
              <a:t>graditeljstvu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U suradnji sa strukovnim srednjim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školama</a:t>
            </a:r>
          </a:p>
          <a:p>
            <a:pPr>
              <a:buFontTx/>
              <a:buChar char="-"/>
            </a:pPr>
            <a:r>
              <a:rPr lang="hr-HR" dirty="0" smtClean="0"/>
              <a:t>Poslodavci – biraju radnike sa stažem od 2 odnosno 5 godina koji su se dokazali, a nemaju adekvatnu kvalifikaciju</a:t>
            </a:r>
          </a:p>
          <a:p>
            <a:pPr>
              <a:buFontTx/>
              <a:buChar char="-"/>
            </a:pPr>
            <a:r>
              <a:rPr lang="hr-HR" dirty="0" smtClean="0"/>
              <a:t>Program za osnovna građevinska zanimanja: </a:t>
            </a:r>
            <a:r>
              <a:rPr lang="hr-HR" dirty="0" smtClean="0">
                <a:solidFill>
                  <a:srgbClr val="FF0000"/>
                </a:solidFill>
              </a:rPr>
              <a:t>tesara, zidara i armirača</a:t>
            </a:r>
          </a:p>
          <a:p>
            <a:pPr>
              <a:buFontTx/>
              <a:buChar char="-"/>
            </a:pPr>
            <a:r>
              <a:rPr lang="hr-HR" dirty="0" smtClean="0"/>
              <a:t>Program priznalo Ministarstvo prostornog planiranja, zaštite okoliša i graditeljstva za tzv.„licence”.</a:t>
            </a:r>
            <a:endParaRPr lang="hr-HR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32173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401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 DI CO projekt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Jednogodišnji projekt ,  </a:t>
            </a:r>
            <a:r>
              <a:rPr lang="hr-HR" sz="2400" dirty="0" err="1" smtClean="0"/>
              <a:t>sufinaciranje</a:t>
            </a:r>
            <a:r>
              <a:rPr lang="hr-HR" sz="2400" dirty="0" smtClean="0"/>
              <a:t> Europske komisije- Glavne uprave za zapošljavanje, jednake mogućnosti, inkluziju i socijalni dijalog</a:t>
            </a:r>
          </a:p>
          <a:p>
            <a:r>
              <a:rPr lang="hr-HR" sz="2400" dirty="0" smtClean="0"/>
              <a:t>Sudionici  socijalni partneri iz Mađarske, Bugarske, Slovenije, Austrije i Hrvatske, poslodavci i sindikati</a:t>
            </a:r>
          </a:p>
          <a:p>
            <a:r>
              <a:rPr lang="hr-HR" sz="2400" dirty="0" smtClean="0"/>
              <a:t>Potpora FIECa i </a:t>
            </a:r>
            <a:r>
              <a:rPr lang="hr-HR" sz="2400" dirty="0" err="1" smtClean="0"/>
              <a:t>EFBWWa</a:t>
            </a:r>
            <a:r>
              <a:rPr lang="hr-HR" sz="2400" dirty="0" smtClean="0"/>
              <a:t> (poslodavačke i sindikalne federacije na EU razini).</a:t>
            </a:r>
          </a:p>
          <a:p>
            <a:r>
              <a:rPr lang="hr-HR" sz="2400" dirty="0" smtClean="0"/>
              <a:t>Početna i završna konferencija u Ljubljani, sastanak u Beču, posjet Bruxellesu </a:t>
            </a:r>
            <a:r>
              <a:rPr lang="hr-HR" sz="2400" dirty="0" err="1" smtClean="0"/>
              <a:t>AEUPu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Ova radionica je dio projekta SO DI CO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4744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74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FIEC, EFBWW i AEUP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Europski partneri koji podupiru projekt</a:t>
            </a:r>
          </a:p>
          <a:p>
            <a:r>
              <a:rPr lang="en-US" b="1" i="1" dirty="0" smtClean="0"/>
              <a:t> </a:t>
            </a:r>
            <a:r>
              <a:rPr lang="en-US" b="1" i="1" dirty="0"/>
              <a:t>FIEC </a:t>
            </a:r>
            <a:r>
              <a:rPr lang="hr-HR" b="1" i="1" dirty="0" smtClean="0"/>
              <a:t>je europska federacija građevinske industrije, koja predstavlja preko 33 nacionalne federacije u 29 zemalja</a:t>
            </a:r>
            <a:r>
              <a:rPr lang="en-US" b="1" i="1" dirty="0" smtClean="0"/>
              <a:t> </a:t>
            </a:r>
            <a:r>
              <a:rPr lang="en-US" b="1" i="1" dirty="0"/>
              <a:t>(27 EU &amp; EFTA, </a:t>
            </a:r>
            <a:r>
              <a:rPr lang="hr-HR" b="1" i="1" dirty="0" smtClean="0"/>
              <a:t>Hrvatska i Turska</a:t>
            </a:r>
            <a:r>
              <a:rPr lang="en-US" b="1" i="1" dirty="0" smtClean="0"/>
              <a:t>) </a:t>
            </a:r>
            <a:r>
              <a:rPr lang="hr-HR" b="1" i="1" dirty="0" smtClean="0"/>
              <a:t>građevinske tvrtke svih veličina, od malih i srednjih poduzetnika, do globalnih igrača, koji izvode sve vrste radova u visoko i niskogradnji.</a:t>
            </a:r>
            <a:endParaRPr lang="hr-HR" dirty="0"/>
          </a:p>
        </p:txBody>
      </p:sp>
      <p:pic>
        <p:nvPicPr>
          <p:cNvPr id="5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097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HUPDC02\Users\tgracic\My Documents\Sve s D diska\My Pictures\My Pictures desktop\LOGO\FIEC_LOGO_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6" y="5157192"/>
            <a:ext cx="23812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348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EFIEC, EFBWW i </a:t>
            </a:r>
            <a:r>
              <a:rPr lang="hr-HR" dirty="0" smtClean="0"/>
              <a:t>AEUP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err="1" smtClean="0"/>
              <a:t>Europ</a:t>
            </a:r>
            <a:r>
              <a:rPr lang="hr-HR" b="1" i="1" dirty="0" err="1" smtClean="0"/>
              <a:t>ska</a:t>
            </a:r>
            <a:r>
              <a:rPr lang="hr-HR" b="1" i="1" dirty="0" smtClean="0"/>
              <a:t> </a:t>
            </a:r>
            <a:r>
              <a:rPr lang="hr-HR" b="1" i="1" dirty="0"/>
              <a:t>f</a:t>
            </a:r>
            <a:r>
              <a:rPr lang="en-US" b="1" i="1" dirty="0" err="1" smtClean="0"/>
              <a:t>edera</a:t>
            </a:r>
            <a:r>
              <a:rPr lang="hr-HR" b="1" i="1" dirty="0" err="1" smtClean="0"/>
              <a:t>cija</a:t>
            </a:r>
            <a:r>
              <a:rPr lang="hr-HR" b="1" i="1" dirty="0" smtClean="0"/>
              <a:t> radnika u graditeljstvu i drvnoj industriji</a:t>
            </a:r>
            <a:r>
              <a:rPr lang="en-US" b="1" i="1" dirty="0" smtClean="0"/>
              <a:t> </a:t>
            </a:r>
            <a:r>
              <a:rPr lang="en-US" b="1" i="1" dirty="0"/>
              <a:t>(EFBWW) </a:t>
            </a:r>
            <a:r>
              <a:rPr lang="en-US" b="1" i="1" dirty="0" smtClean="0"/>
              <a:t> </a:t>
            </a:r>
            <a:r>
              <a:rPr lang="hr-HR" b="1" i="1" dirty="0" smtClean="0"/>
              <a:t> udružuje radnike iz graditeljstva, šumarstva i drvne industrije i radnike u proizvodnji namještaja</a:t>
            </a:r>
            <a:r>
              <a:rPr lang="en-US" b="1" i="1" dirty="0" smtClean="0"/>
              <a:t>. EFBWW </a:t>
            </a:r>
            <a:r>
              <a:rPr lang="hr-HR" b="1" i="1" dirty="0" smtClean="0"/>
              <a:t>ima </a:t>
            </a:r>
            <a:r>
              <a:rPr lang="en-US" b="1" i="1" dirty="0" smtClean="0"/>
              <a:t>72 </a:t>
            </a:r>
            <a:r>
              <a:rPr lang="hr-HR" b="1" i="1" dirty="0" smtClean="0"/>
              <a:t>udružena sindikata u </a:t>
            </a:r>
            <a:r>
              <a:rPr lang="en-US" b="1" i="1" dirty="0" smtClean="0"/>
              <a:t>31 </a:t>
            </a:r>
            <a:r>
              <a:rPr lang="hr-HR" b="1" i="1" dirty="0" smtClean="0"/>
              <a:t>zemlji i predstavlja ukupno </a:t>
            </a:r>
            <a:r>
              <a:rPr lang="en-US" b="1" i="1" dirty="0" smtClean="0"/>
              <a:t> </a:t>
            </a:r>
            <a:r>
              <a:rPr lang="en-US" b="1" i="1" dirty="0"/>
              <a:t>2,350,000 </a:t>
            </a:r>
            <a:r>
              <a:rPr lang="hr-HR" b="1" i="1" dirty="0" smtClean="0"/>
              <a:t>članova</a:t>
            </a:r>
            <a:r>
              <a:rPr lang="en-US" b="1" i="1" dirty="0" smtClean="0"/>
              <a:t>. EFBWW </a:t>
            </a:r>
            <a:r>
              <a:rPr lang="hr-HR" b="1" i="1" dirty="0" smtClean="0"/>
              <a:t>je član Europske federacije Sindikata, sa sjedištem u </a:t>
            </a:r>
            <a:r>
              <a:rPr lang="hr-HR" b="1" i="1" dirty="0" err="1" smtClean="0"/>
              <a:t>Briselu</a:t>
            </a:r>
            <a:r>
              <a:rPr lang="hr-HR" b="1" i="1" dirty="0"/>
              <a:t>. </a:t>
            </a:r>
            <a:r>
              <a:rPr lang="hr-HR" dirty="0" smtClean="0">
                <a:hlinkClick r:id="rId2"/>
              </a:rPr>
              <a:t>http</a:t>
            </a:r>
            <a:r>
              <a:rPr lang="hr-HR" dirty="0">
                <a:hlinkClick r:id="rId2"/>
              </a:rPr>
              <a:t>://</a:t>
            </a:r>
            <a:r>
              <a:rPr lang="hr-HR" dirty="0" smtClean="0">
                <a:hlinkClick r:id="rId2"/>
              </a:rPr>
              <a:t>www.efbww.org/</a:t>
            </a:r>
            <a:r>
              <a:rPr lang="hr-HR" dirty="0" err="1" smtClean="0">
                <a:hlinkClick r:id="rId2"/>
              </a:rPr>
              <a:t>default.asp</a:t>
            </a:r>
            <a:r>
              <a:rPr lang="hr-HR" dirty="0" smtClean="0">
                <a:hlinkClick r:id="rId2"/>
              </a:rPr>
              <a:t>?</a:t>
            </a:r>
            <a:r>
              <a:rPr lang="hr-HR" dirty="0" err="1" smtClean="0">
                <a:hlinkClick r:id="rId2"/>
              </a:rPr>
              <a:t>Issue</a:t>
            </a:r>
            <a:r>
              <a:rPr lang="hr-HR" dirty="0" smtClean="0">
                <a:hlinkClick r:id="rId2"/>
              </a:rPr>
              <a:t>=</a:t>
            </a:r>
            <a:r>
              <a:rPr lang="hr-HR" dirty="0" err="1" smtClean="0">
                <a:hlinkClick r:id="rId2"/>
              </a:rPr>
              <a:t>efbww</a:t>
            </a:r>
            <a:r>
              <a:rPr lang="hr-HR" dirty="0" smtClean="0">
                <a:hlinkClick r:id="rId2"/>
              </a:rPr>
              <a:t>&amp;</a:t>
            </a:r>
            <a:r>
              <a:rPr lang="hr-HR" dirty="0" err="1" smtClean="0">
                <a:hlinkClick r:id="rId2"/>
              </a:rPr>
              <a:t>Language</a:t>
            </a:r>
            <a:r>
              <a:rPr lang="hr-HR" dirty="0" smtClean="0">
                <a:hlinkClick r:id="rId2"/>
              </a:rPr>
              <a:t>=EN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097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542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EFIEC, EFBWW i AEUP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www.aeip.net/</a:t>
            </a:r>
            <a:endParaRPr lang="hr-HR" dirty="0" smtClean="0"/>
          </a:p>
          <a:p>
            <a:r>
              <a:rPr lang="en-US" b="1" i="1" dirty="0" smtClean="0"/>
              <a:t>AEIP</a:t>
            </a:r>
            <a:r>
              <a:rPr lang="en-US" b="1" i="1" dirty="0"/>
              <a:t> </a:t>
            </a:r>
            <a:r>
              <a:rPr lang="hr-HR" b="1" i="1" dirty="0" smtClean="0"/>
              <a:t>je europska udruga paritetnih institucija kojima zajednički upravljaju socijalni partneri</a:t>
            </a:r>
            <a:r>
              <a:rPr lang="en-US" b="1" i="1" dirty="0"/>
              <a:t> </a:t>
            </a:r>
            <a:r>
              <a:rPr lang="hr-HR" b="1" i="1" dirty="0" smtClean="0"/>
              <a:t>. </a:t>
            </a:r>
          </a:p>
          <a:p>
            <a:r>
              <a:rPr lang="hr-HR" b="1" i="1" dirty="0" smtClean="0"/>
              <a:t>AEIP je osnovana </a:t>
            </a:r>
            <a:r>
              <a:rPr lang="en-US" b="1" i="1" dirty="0" smtClean="0"/>
              <a:t>1996.</a:t>
            </a:r>
            <a:r>
              <a:rPr lang="hr-HR" b="1" i="1" dirty="0" smtClean="0"/>
              <a:t>godine s ciljem promidžbe paritetnih fondova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097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695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SO-DI -CO: Intervjui u 10 tvrtki o interesu za Paritetne fondove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Intervjui provedeni od listopada 2012. do siječnja 2013.</a:t>
            </a:r>
          </a:p>
          <a:p>
            <a:r>
              <a:rPr lang="hr-HR" sz="2400" dirty="0" smtClean="0"/>
              <a:t>Anketirane tvrtke u Zagrebu, Osijeku, Varaždinu, Splitu, Sesvetama, (4 male, 1 mikro, 2 srednje i 4 velike).</a:t>
            </a:r>
          </a:p>
          <a:p>
            <a:r>
              <a:rPr lang="hr-HR" sz="2400" dirty="0" smtClean="0"/>
              <a:t>Glavne aktivnosti  u njima su niskogradnja, stanogradnja, projektiranje, specijalne građevinske djelatnosti.</a:t>
            </a:r>
          </a:p>
          <a:p>
            <a:r>
              <a:rPr lang="hr-HR" sz="2400" dirty="0" smtClean="0"/>
              <a:t>Neke su član HUPa i SGH, neke samo udruge poslodavaca ili sindikata, a neke nijedne organizacije.</a:t>
            </a:r>
          </a:p>
          <a:p>
            <a:endParaRPr lang="hr-HR" sz="2400" dirty="0"/>
          </a:p>
          <a:p>
            <a:pPr algn="ctr"/>
            <a:r>
              <a:rPr lang="hr-HR" sz="2800" b="1" dirty="0" smtClean="0">
                <a:solidFill>
                  <a:srgbClr val="92D050"/>
                </a:solidFill>
              </a:rPr>
              <a:t>GLAVNA PITANJA: POSTOJI LI INTERES ZA PARITETNE FONDOVE U HRVATSKOJ? VAŠI GLAVNI PROBLEMI?</a:t>
            </a:r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96" y="4077072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362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Glavni problemi u sektoru/tvrtci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>
                <a:solidFill>
                  <a:srgbClr val="FF0000"/>
                </a:solidFill>
              </a:rPr>
              <a:t>Problem nedovoljno investicija kako privatnog tako državnog sektora ( NEMA POSLA!)</a:t>
            </a:r>
          </a:p>
          <a:p>
            <a:r>
              <a:rPr lang="hr-HR" sz="2400" dirty="0" smtClean="0"/>
              <a:t>Nelojalna konkurencija(tvrtke koje ne poštuju propise i KUG)</a:t>
            </a:r>
          </a:p>
          <a:p>
            <a:r>
              <a:rPr lang="hr-HR" sz="2400" dirty="0" smtClean="0"/>
              <a:t>Neprimjereno niske cijene na natječajima</a:t>
            </a:r>
          </a:p>
          <a:p>
            <a:r>
              <a:rPr lang="hr-HR" sz="2400" dirty="0" smtClean="0"/>
              <a:t>Zakašnjela plaćanja, nemogućnost naplate obavljenog posla</a:t>
            </a:r>
          </a:p>
          <a:p>
            <a:r>
              <a:rPr lang="hr-HR" sz="2400" dirty="0" smtClean="0"/>
              <a:t>Problemi na lokalnoj razini</a:t>
            </a:r>
          </a:p>
          <a:p>
            <a:r>
              <a:rPr lang="hr-HR" sz="2400" dirty="0" smtClean="0"/>
              <a:t>Otkazi, niže plaće, neisplate plaća, materijalna prava smanjena</a:t>
            </a:r>
          </a:p>
          <a:p>
            <a:r>
              <a:rPr lang="hr-HR" sz="2400" dirty="0" smtClean="0"/>
              <a:t>Stečajevi donedavno zdravih tvrtki</a:t>
            </a:r>
          </a:p>
          <a:p>
            <a:r>
              <a:rPr lang="hr-HR" sz="2400" dirty="0" smtClean="0"/>
              <a:t>Nema potpore bankarskog sektora</a:t>
            </a:r>
          </a:p>
          <a:p>
            <a:r>
              <a:rPr lang="hr-HR" sz="2400" dirty="0" smtClean="0"/>
              <a:t>NEIZVJESNA I SIVA BUDUĆNOST za tvrtke i radnike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3813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INTERES POSTOJI!!!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12" y="3284984"/>
            <a:ext cx="3729956" cy="24742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12" y="1448131"/>
            <a:ext cx="2662024" cy="1836853"/>
          </a:xfrm>
          <a:prstGeom prst="rect">
            <a:avLst/>
          </a:prstGeom>
        </p:spPr>
      </p:pic>
      <p:pic>
        <p:nvPicPr>
          <p:cNvPr id="1026" name="Picture 2" descr="C:\Users\tgracic.HUP\Download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3" y="1556794"/>
            <a:ext cx="3172715" cy="171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4744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055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Paritetni fondovi u Europi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3"/>
              </a:rPr>
              <a:t>http://www.paritarian-funds-construction.eu</a:t>
            </a:r>
            <a:r>
              <a:rPr lang="hr-HR" dirty="0" smtClean="0">
                <a:hlinkClick r:id="rId3"/>
              </a:rPr>
              <a:t>/</a:t>
            </a:r>
            <a:endParaRPr lang="hr-HR" dirty="0" smtClean="0"/>
          </a:p>
          <a:p>
            <a:endParaRPr lang="hr-H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788706"/>
              </p:ext>
            </p:extLst>
          </p:nvPr>
        </p:nvGraphicFramePr>
        <p:xfrm>
          <a:off x="1835696" y="2132856"/>
          <a:ext cx="3523332" cy="4986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4" imgW="5667375" imgH="8020050" progId="AcroExch.Document.7">
                  <p:embed/>
                </p:oleObj>
              </mc:Choice>
              <mc:Fallback>
                <p:oleObj name="Acrobat Document" r:id="rId4" imgW="5667375" imgH="802005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5696" y="2132856"/>
                        <a:ext cx="3523332" cy="4986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27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Područja koja paritetni fondovi pokrivaju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Zaštita zdravlja</a:t>
            </a:r>
          </a:p>
          <a:p>
            <a:r>
              <a:rPr lang="hr-HR" dirty="0" smtClean="0"/>
              <a:t>Zaštita na radu</a:t>
            </a:r>
          </a:p>
          <a:p>
            <a:r>
              <a:rPr lang="hr-HR" dirty="0" smtClean="0"/>
              <a:t>Naknada za praznike i blagdane</a:t>
            </a:r>
          </a:p>
          <a:p>
            <a:r>
              <a:rPr lang="hr-HR" dirty="0" smtClean="0"/>
              <a:t>Naknada za prestanak rada zbog lošeg vremena</a:t>
            </a:r>
          </a:p>
          <a:p>
            <a:r>
              <a:rPr lang="hr-HR" dirty="0" smtClean="0"/>
              <a:t>Dodatne sektorske mirovine</a:t>
            </a:r>
          </a:p>
          <a:p>
            <a:r>
              <a:rPr lang="hr-HR" dirty="0" smtClean="0"/>
              <a:t>Otpremnine ( otkazi i odlasci u mirovinu)</a:t>
            </a:r>
          </a:p>
          <a:p>
            <a:r>
              <a:rPr lang="hr-HR" dirty="0" smtClean="0"/>
              <a:t>Naknada za preživjele članove obitelji ( nesreća na radu)</a:t>
            </a:r>
            <a:endParaRPr lang="hr-HR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5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23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Hrvatska udruga poslodavaca- Udruga poslodavaca graditeljstva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sz="3300" b="1" dirty="0" smtClean="0"/>
              <a:t>Jedna od granskih udruga HUPa</a:t>
            </a:r>
          </a:p>
          <a:p>
            <a:r>
              <a:rPr lang="hr-HR" sz="3300" b="1" dirty="0" smtClean="0"/>
              <a:t>Članstvo u udruzi je dobrovoljno</a:t>
            </a:r>
          </a:p>
          <a:p>
            <a:r>
              <a:rPr lang="hr-HR" sz="3300" b="1" dirty="0"/>
              <a:t>HUP-UPG je član </a:t>
            </a:r>
            <a:r>
              <a:rPr lang="hr-HR" sz="33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hr-HR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uropske sektorske federacije graditeljstva FIECa (</a:t>
            </a:r>
            <a:r>
              <a:rPr lang="hr-HR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www.fiec.eu</a:t>
            </a:r>
            <a:r>
              <a:rPr lang="hr-HR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) </a:t>
            </a:r>
            <a:r>
              <a:rPr lang="hr-HR" sz="3300" b="1" dirty="0" smtClean="0"/>
              <a:t>,  HUP je  </a:t>
            </a:r>
            <a:r>
              <a:rPr lang="hr-HR" sz="3300" b="1" dirty="0"/>
              <a:t>član </a:t>
            </a:r>
            <a:r>
              <a:rPr lang="hr-HR" sz="33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BusinessEurope</a:t>
            </a:r>
            <a:r>
              <a:rPr lang="hr-HR" sz="33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hr-HR" sz="330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http://</a:t>
            </a:r>
            <a:r>
              <a:rPr lang="hr-HR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www.businesseurope.eu</a:t>
            </a:r>
            <a:r>
              <a:rPr lang="hr-HR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</a:p>
          <a:p>
            <a:r>
              <a:rPr lang="hr-HR" sz="3300" b="1" dirty="0" smtClean="0"/>
              <a:t>HUP </a:t>
            </a:r>
            <a:r>
              <a:rPr lang="vi-VN" sz="2900" b="1" dirty="0" smtClean="0"/>
              <a:t>Udruga</a:t>
            </a:r>
            <a:r>
              <a:rPr lang="hr-HR" sz="2900" b="1" dirty="0" smtClean="0"/>
              <a:t> </a:t>
            </a:r>
            <a:r>
              <a:rPr lang="hr-HR" sz="2900" b="1" dirty="0" smtClean="0">
                <a:latin typeface="Arial" pitchFamily="34" charset="0"/>
                <a:cs typeface="Arial" pitchFamily="34" charset="0"/>
              </a:rPr>
              <a:t>poslodavaca</a:t>
            </a:r>
            <a:r>
              <a:rPr lang="hr-HR" sz="2900" b="1" dirty="0" smtClean="0"/>
              <a:t> </a:t>
            </a:r>
            <a:r>
              <a:rPr lang="vi-VN" sz="2900" b="1" dirty="0" smtClean="0"/>
              <a:t> </a:t>
            </a:r>
            <a:r>
              <a:rPr lang="vi-VN" sz="2900" b="1" dirty="0"/>
              <a:t>graditeljstva je </a:t>
            </a:r>
            <a:r>
              <a:rPr lang="vi-VN" sz="2900" b="1" u="sng" dirty="0">
                <a:solidFill>
                  <a:srgbClr val="92D050"/>
                </a:solidFill>
              </a:rPr>
              <a:t>dobrovoljna i neovisna </a:t>
            </a:r>
            <a:r>
              <a:rPr lang="vi-VN" sz="2900" b="1" dirty="0"/>
              <a:t>Udruga koja štiti i promiče prava i interese svojih članova naročito:</a:t>
            </a:r>
          </a:p>
          <a:p>
            <a:pPr marL="0" indent="0">
              <a:buNone/>
            </a:pPr>
            <a:r>
              <a:rPr lang="vi-VN" sz="2900" b="1" dirty="0"/>
              <a:t> - na području poduzetničkih prava i sloboda,</a:t>
            </a:r>
          </a:p>
          <a:p>
            <a:pPr marL="0" indent="0">
              <a:buNone/>
            </a:pPr>
            <a:r>
              <a:rPr lang="vi-VN" sz="2900" b="1" dirty="0"/>
              <a:t> - zaštite privatnog vlasništva,</a:t>
            </a:r>
          </a:p>
          <a:p>
            <a:pPr marL="0" indent="0">
              <a:buNone/>
            </a:pPr>
            <a:r>
              <a:rPr lang="vi-VN" sz="2900" b="1" dirty="0"/>
              <a:t> - razvoja konkurentnosti i povoljne poduzetničke klime u području uređivanja uvjeta poslovanja,</a:t>
            </a:r>
          </a:p>
          <a:p>
            <a:pPr marL="0" indent="0">
              <a:buNone/>
            </a:pPr>
            <a:r>
              <a:rPr lang="vi-VN" sz="2900" b="1" dirty="0"/>
              <a:t> - odnosa s tijelima državne vlasti i tijelima područne i lokalne samouprave, sindikatima, radnog i socijalnog te gospodarskog zakonodavstva,</a:t>
            </a:r>
          </a:p>
          <a:p>
            <a:pPr marL="0" indent="0">
              <a:buNone/>
            </a:pPr>
            <a:r>
              <a:rPr lang="vi-VN" sz="2900" b="1" dirty="0"/>
              <a:t> - kolektivnog pregovaranja i sklapanja kolektivnih ugovora, radnih sporova, te drugih pitanja važnih za gospodarski i socijalni položaj </a:t>
            </a:r>
            <a:r>
              <a:rPr lang="vi-VN" sz="2900" b="1" dirty="0" smtClean="0"/>
              <a:t>poslodavaca, </a:t>
            </a:r>
            <a:r>
              <a:rPr lang="vi-VN" sz="2900" b="1" dirty="0"/>
              <a:t>pri čemu je isključen bilo koji oblik stranačke političke djelatnosti.</a:t>
            </a:r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1026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942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 ankete u Hrvatskoj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Najveći interes </a:t>
            </a:r>
            <a:r>
              <a:rPr lang="hr-HR" dirty="0" smtClean="0">
                <a:solidFill>
                  <a:srgbClr val="FF0000"/>
                </a:solidFill>
              </a:rPr>
              <a:t>radnici pokazali za :</a:t>
            </a:r>
            <a:r>
              <a:rPr lang="hr-HR" dirty="0" smtClean="0"/>
              <a:t> zaštitu zdravlja i dodatne mirovine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Poslodavci:</a:t>
            </a:r>
            <a:r>
              <a:rPr lang="hr-HR" dirty="0" smtClean="0"/>
              <a:t> naknada za loše vrijeme, zaštita na radu</a:t>
            </a:r>
          </a:p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 strane</a:t>
            </a:r>
            <a:r>
              <a:rPr lang="hr-HR" dirty="0" smtClean="0"/>
              <a:t>: otpremnine za radnike kod viška radne snage i umirovljenja.</a:t>
            </a:r>
            <a:endParaRPr lang="hr-HR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10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4000" dirty="0" smtClean="0"/>
              <a:t>Rezultati ankete za PF</a:t>
            </a:r>
            <a:r>
              <a:rPr lang="hr-HR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br>
              <a:rPr lang="hr-HR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hr-HR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Zaštita zdravlja i zaštita na </a:t>
            </a:r>
            <a:r>
              <a:rPr lang="hr-HR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radu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Zaključak</a:t>
            </a:r>
            <a:r>
              <a:rPr lang="hr-HR" dirty="0" smtClean="0"/>
              <a:t>: Uspostava nezavisnog paritetnog fonda kojom bi upravljali sindikati i poslodavci je dobro rješenje. </a:t>
            </a:r>
            <a:r>
              <a:rPr lang="hr-HR" b="1" u="sng" dirty="0" smtClean="0"/>
              <a:t>Očekuje se otpor postojećeg fonda</a:t>
            </a:r>
            <a:r>
              <a:rPr lang="hr-HR" dirty="0" smtClean="0"/>
              <a:t>. Treba doprinijeti standardizaciji u tvrtkama.</a:t>
            </a:r>
          </a:p>
          <a:p>
            <a:r>
              <a:rPr lang="hr-HR" sz="33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PF:  Naknada za prestanak rada u slučaju  lošeg vremena. 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Zaključak</a:t>
            </a:r>
            <a:r>
              <a:rPr lang="hr-H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hr-HR" dirty="0" smtClean="0"/>
              <a:t>Jako korisno- smanjenje rizika kome su poslodavci izloženi kod iznenadnog smanjenja obima posla. Kako je to forma osiguranja, i radnici su sigurniji da će dobiti plaću. Sektorski problem, </a:t>
            </a:r>
            <a:r>
              <a:rPr lang="hr-HR" b="1" u="sng" dirty="0" smtClean="0"/>
              <a:t>trebaju fond voditi SAMI poslodavci i sindikati. </a:t>
            </a:r>
            <a:endParaRPr lang="hr-HR" b="1" u="sng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5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89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3600" dirty="0"/>
              <a:t>Rezultati ankete za PF</a:t>
            </a:r>
            <a:r>
              <a:rPr lang="hr-HR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Naknada otpremnina</a:t>
            </a:r>
            <a:r>
              <a:rPr lang="hr-HR" dirty="0" smtClean="0"/>
              <a:t>: </a:t>
            </a:r>
          </a:p>
          <a:p>
            <a:r>
              <a:rPr lang="hr-HR" sz="2800" dirty="0" smtClean="0">
                <a:solidFill>
                  <a:srgbClr val="C00000"/>
                </a:solidFill>
              </a:rPr>
              <a:t>Zaključak</a:t>
            </a:r>
            <a:r>
              <a:rPr lang="hr-HR" sz="2800" dirty="0" smtClean="0"/>
              <a:t>: Odlično rješenje, jer ne bi ovisilo i stažu u pojedinoj firmi, već ukupnom stažu u sektoru, standardizacija- </a:t>
            </a:r>
            <a:r>
              <a:rPr lang="hr-HR" sz="2800" b="1" u="sng" dirty="0" smtClean="0"/>
              <a:t>tripartitan fond, sa sudjelovanjem države</a:t>
            </a:r>
            <a:r>
              <a:rPr lang="hr-HR" sz="2800" dirty="0" smtClean="0"/>
              <a:t>. Bipartitni je također opcija.</a:t>
            </a:r>
          </a:p>
          <a:p>
            <a:r>
              <a:rPr lang="hr-H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Dodatne mirovine</a:t>
            </a:r>
            <a:r>
              <a:rPr lang="hr-HR" sz="2800" dirty="0" smtClean="0"/>
              <a:t>: 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Zaključak</a:t>
            </a:r>
            <a:r>
              <a:rPr lang="hr-HR" sz="2800" dirty="0" smtClean="0"/>
              <a:t>: Mirovine su premale, mirovine u </a:t>
            </a:r>
            <a:r>
              <a:rPr lang="hr-HR" sz="2800" dirty="0" err="1" smtClean="0"/>
              <a:t>građevisnkom</a:t>
            </a:r>
            <a:r>
              <a:rPr lang="hr-HR" sz="2800" dirty="0" smtClean="0"/>
              <a:t> sektoru niže od prosjeka. Sektor karakteriziraju rana umirovljenja i invalidske mirovine. Dodatni fond je od posebnog interesa za radnike, pomogao bi lošem </a:t>
            </a:r>
            <a:r>
              <a:rPr lang="hr-HR" sz="2800" i="1" dirty="0" err="1" smtClean="0"/>
              <a:t>imageu</a:t>
            </a:r>
            <a:r>
              <a:rPr lang="hr-HR" sz="2800" dirty="0" smtClean="0"/>
              <a:t> sektora. </a:t>
            </a:r>
            <a:r>
              <a:rPr lang="hr-HR" sz="2800" b="1" u="sng" dirty="0" err="1" smtClean="0"/>
              <a:t>Tripartitini</a:t>
            </a:r>
            <a:r>
              <a:rPr lang="hr-HR" sz="2800" b="1" u="sng" dirty="0" smtClean="0"/>
              <a:t> fond.</a:t>
            </a:r>
            <a:endParaRPr lang="hr-HR" sz="2800" b="1" u="sng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5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007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Rezultati ankete- očekivane teškoće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Administrativne prepreke, i teškoće pri osnivanju fonda- nedostatak inicijalnog kapitala, protivljenje gdje već postoje fondovi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( MIO, HZZ)</a:t>
            </a:r>
          </a:p>
          <a:p>
            <a:r>
              <a:rPr lang="hr-HR" dirty="0" smtClean="0"/>
              <a:t>Protivljenje radnika/poslodavaca ako bi trebalo dati dodatna sredstva</a:t>
            </a:r>
          </a:p>
          <a:p>
            <a:r>
              <a:rPr lang="hr-HR" dirty="0" smtClean="0"/>
              <a:t>Nedostatni kapaciteti poslodavaca i sindikata</a:t>
            </a:r>
          </a:p>
          <a:p>
            <a:r>
              <a:rPr lang="hr-HR" dirty="0" smtClean="0"/>
              <a:t>Nepovjerenje svih prema bilo kom obliku fonda ( loše iskustvo)</a:t>
            </a:r>
            <a:endParaRPr lang="hr-HR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442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Mogućnosti 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Potpora </a:t>
            </a:r>
            <a:r>
              <a:rPr lang="hr-HR" dirty="0" err="1" smtClean="0"/>
              <a:t>EUa</a:t>
            </a:r>
            <a:r>
              <a:rPr lang="hr-HR" dirty="0" smtClean="0"/>
              <a:t>, kroz institucije poput FIECa, </a:t>
            </a:r>
            <a:r>
              <a:rPr lang="hr-HR" dirty="0" err="1" smtClean="0"/>
              <a:t>EFBWWa</a:t>
            </a:r>
            <a:r>
              <a:rPr lang="hr-HR" dirty="0" smtClean="0"/>
              <a:t>?</a:t>
            </a:r>
          </a:p>
          <a:p>
            <a:r>
              <a:rPr lang="hr-HR" dirty="0" smtClean="0"/>
              <a:t>Potpora Europske komisije?</a:t>
            </a:r>
          </a:p>
          <a:p>
            <a:r>
              <a:rPr lang="hr-HR" dirty="0" smtClean="0"/>
              <a:t>Mogućnost </a:t>
            </a:r>
            <a:r>
              <a:rPr lang="hr-HR" dirty="0" err="1" smtClean="0"/>
              <a:t>Twinning</a:t>
            </a:r>
            <a:r>
              <a:rPr lang="hr-HR" dirty="0" smtClean="0"/>
              <a:t> projekta ( FIEC)- nova iskustva?</a:t>
            </a:r>
          </a:p>
          <a:p>
            <a:r>
              <a:rPr lang="hr-HR" dirty="0" smtClean="0"/>
              <a:t>Europski socijalni fond (ESF)?</a:t>
            </a:r>
            <a:endParaRPr lang="hr-HR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612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Budućnost inicijative i PF u Hrvatskoj???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Neizvjesna----- treba početi s malim koracima</a:t>
            </a:r>
            <a:r>
              <a:rPr lang="hr-HR" dirty="0" smtClean="0">
                <a:sym typeface="Wingdings" pitchFamily="2" charset="2"/>
              </a:rPr>
              <a:t></a:t>
            </a:r>
            <a:endParaRPr lang="hr-HR" dirty="0"/>
          </a:p>
        </p:txBody>
      </p:sp>
      <p:pic>
        <p:nvPicPr>
          <p:cNvPr id="2050" name="Picture 2" descr="C:\Users\tgracic.HUP\Downloads\Erich-Fromm-quote-about-insecurity-unknownmam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79"/>
            <a:ext cx="4488585" cy="336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196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pozornosti!!!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Tatjana Gračić, </a:t>
            </a:r>
            <a:r>
              <a:rPr lang="hr-HR" dirty="0" err="1" smtClean="0">
                <a:hlinkClick r:id="rId2"/>
              </a:rPr>
              <a:t>tatjana.gracic</a:t>
            </a:r>
            <a:r>
              <a:rPr lang="hr-HR" dirty="0" smtClean="0">
                <a:hlinkClick r:id="rId2"/>
              </a:rPr>
              <a:t>@</a:t>
            </a:r>
            <a:r>
              <a:rPr lang="hr-HR" dirty="0" err="1" smtClean="0">
                <a:hlinkClick r:id="rId2"/>
              </a:rPr>
              <a:t>hup.hr</a:t>
            </a:r>
            <a:endParaRPr lang="hr-HR" dirty="0" smtClean="0"/>
          </a:p>
          <a:p>
            <a:r>
              <a:rPr lang="hr-HR" dirty="0" smtClean="0"/>
              <a:t>Jasenka Vukšić,  </a:t>
            </a:r>
            <a:r>
              <a:rPr lang="hr-HR" dirty="0" err="1" smtClean="0"/>
              <a:t>jasenka.</a:t>
            </a:r>
            <a:r>
              <a:rPr lang="hr-HR" dirty="0" err="1" smtClean="0">
                <a:hlinkClick r:id="rId3"/>
              </a:rPr>
              <a:t>vuksic</a:t>
            </a:r>
            <a:r>
              <a:rPr lang="hr-HR" dirty="0" smtClean="0">
                <a:hlinkClick r:id="rId3"/>
              </a:rPr>
              <a:t>@</a:t>
            </a:r>
            <a:r>
              <a:rPr lang="hr-HR" dirty="0" err="1" smtClean="0">
                <a:hlinkClick r:id="rId3"/>
              </a:rPr>
              <a:t>sgh.hr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343">
            <a:off x="6222206" y="2967108"/>
            <a:ext cx="2208246" cy="3312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072">
            <a:off x="3059832" y="3789040"/>
            <a:ext cx="3120225" cy="2090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621">
            <a:off x="381389" y="4177794"/>
            <a:ext cx="2376263" cy="1613879"/>
          </a:xfrm>
          <a:prstGeom prst="rect">
            <a:avLst/>
          </a:prstGeom>
        </p:spPr>
      </p:pic>
      <p:pic>
        <p:nvPicPr>
          <p:cNvPr id="12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99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HUP-UPG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Ustroj, djelovanje i Statut Udruge temelje se na načelima demokratskog zastupanja i demokratskog očitovanja volje poslodavaca - članova Udruge.</a:t>
            </a:r>
          </a:p>
          <a:p>
            <a:r>
              <a:rPr lang="vi-VN" dirty="0"/>
              <a:t>U svojem djelovanju Udruga promiče ideje slobode poduzetništva i socijalne pravde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20688"/>
            <a:ext cx="2538984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9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Sindikat graditeljstva Hrvatske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Dobrovoljna organizacija, osnovana 1990. s ciljem zaštite ekonomskih, socijalnih, kulturnih i drugih interesa članstva</a:t>
            </a:r>
          </a:p>
          <a:p>
            <a:r>
              <a:rPr lang="hr-HR" dirty="0" smtClean="0"/>
              <a:t>Najveće </a:t>
            </a:r>
            <a:r>
              <a:rPr lang="hr-HR" dirty="0" smtClean="0"/>
              <a:t>granski </a:t>
            </a:r>
            <a:r>
              <a:rPr lang="hr-HR" dirty="0" smtClean="0"/>
              <a:t>sindikat u graditeljstvu/privatni sektor </a:t>
            </a:r>
            <a:r>
              <a:rPr lang="hr-HR" dirty="0" smtClean="0"/>
              <a:t>u Hrvatskoj</a:t>
            </a:r>
          </a:p>
          <a:p>
            <a:r>
              <a:rPr lang="hr-HR" dirty="0" smtClean="0"/>
              <a:t>Ima više od 130 godina dugu tradiciju organiziranja radnika u sektoru</a:t>
            </a:r>
            <a:endParaRPr lang="hr-HR" dirty="0"/>
          </a:p>
        </p:txBody>
      </p:sp>
      <p:pic>
        <p:nvPicPr>
          <p:cNvPr id="5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6753"/>
            <a:ext cx="2322389" cy="53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50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Sindikat graditeljstva Hrvatske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Član je : na 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nacionalnoj razini </a:t>
            </a:r>
            <a:r>
              <a:rPr lang="hr-HR" dirty="0" smtClean="0"/>
              <a:t>Saveza samostalnih sindikata Hrvatske ( SSSH)</a:t>
            </a:r>
          </a:p>
          <a:p>
            <a:r>
              <a:rPr lang="hr-HR" dirty="0" smtClean="0"/>
              <a:t>Na 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europskoj razini</a:t>
            </a:r>
            <a:r>
              <a:rPr lang="hr-HR" dirty="0" smtClean="0"/>
              <a:t>: Europske federacije građevinskih i drvnih radnika (EFBWW)</a:t>
            </a:r>
          </a:p>
          <a:p>
            <a:r>
              <a:rPr lang="hr-HR" dirty="0" smtClean="0"/>
              <a:t>Na 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svjetskoj razini</a:t>
            </a:r>
            <a:r>
              <a:rPr lang="hr-HR" dirty="0" smtClean="0"/>
              <a:t>: Svjetske organizacije radnika u graditeljstvu i drvnoj industriji (BWI)</a:t>
            </a:r>
            <a:endParaRPr lang="hr-HR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94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Suradnja HUP UPGa i SGH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32173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Sektorski socijalni dijalog (kontinuirano pregovaranje na granskoj razini od 1996. godine- prvo s HGK, pa s  </a:t>
            </a:r>
            <a:r>
              <a:rPr lang="hr-HR" dirty="0" err="1" smtClean="0"/>
              <a:t>HUPom</a:t>
            </a:r>
            <a:r>
              <a:rPr lang="hr-HR" dirty="0" smtClean="0"/>
              <a:t>)</a:t>
            </a:r>
          </a:p>
          <a:p>
            <a:r>
              <a:rPr lang="hr-HR" smtClean="0"/>
              <a:t>Sporazum </a:t>
            </a:r>
            <a:r>
              <a:rPr lang="hr-HR" dirty="0" smtClean="0"/>
              <a:t>o suradnji HUP- UPGa i SGH zaključen 21.svibnja 2003.</a:t>
            </a:r>
            <a:endParaRPr lang="hr-HR" dirty="0" smtClean="0"/>
          </a:p>
          <a:p>
            <a:r>
              <a:rPr lang="hr-HR" dirty="0" smtClean="0"/>
              <a:t>Zajedničko tijelo za tumačenje KUG od </a:t>
            </a:r>
            <a:r>
              <a:rPr lang="hr-HR" dirty="0" smtClean="0"/>
              <a:t>2006.</a:t>
            </a:r>
            <a:endParaRPr lang="hr-HR" dirty="0" smtClean="0"/>
          </a:p>
          <a:p>
            <a:r>
              <a:rPr lang="hr-HR" dirty="0" smtClean="0"/>
              <a:t>Socijalno vijeće za graditeljstvo osnovano u listopadu 2012.</a:t>
            </a:r>
          </a:p>
          <a:p>
            <a:r>
              <a:rPr lang="hr-HR" dirty="0" smtClean="0"/>
              <a:t>Sporazum o strukovnom osposobljavanju radnika u graditeljstvu zaključen 2007. godine</a:t>
            </a:r>
          </a:p>
          <a:p>
            <a:r>
              <a:rPr lang="hr-HR" dirty="0"/>
              <a:t>EU projekti (RIBI, SO-DI-CO)</a:t>
            </a:r>
          </a:p>
          <a:p>
            <a:endParaRPr lang="hr-HR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999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Sporazum Soc. Vijeće za graditeljstvo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>
                <a:latin typeface="Arial Narrow" pitchFamily="34" charset="0"/>
              </a:rPr>
              <a:t>Potpisnici: </a:t>
            </a:r>
            <a:endParaRPr lang="hr-HR" dirty="0">
              <a:latin typeface="Arial Narrow" pitchFamily="34" charset="0"/>
            </a:endParaRPr>
          </a:p>
          <a:p>
            <a:pPr>
              <a:buNone/>
            </a:pPr>
            <a:endParaRPr lang="hr-HR" sz="1000" b="1" dirty="0">
              <a:latin typeface="Arial Narrow" pitchFamily="34" charset="0"/>
            </a:endParaRPr>
          </a:p>
          <a:p>
            <a:pPr>
              <a:buNone/>
            </a:pPr>
            <a:r>
              <a:rPr lang="hr-HR" b="1" dirty="0">
                <a:solidFill>
                  <a:srgbClr val="002060"/>
                </a:solidFill>
                <a:latin typeface="Arial Narrow" pitchFamily="34" charset="0"/>
              </a:rPr>
              <a:t>        SINDIKAT GRADITELJSTVA HRVATSKE  i </a:t>
            </a:r>
          </a:p>
          <a:p>
            <a:pPr>
              <a:buNone/>
            </a:pPr>
            <a:r>
              <a:rPr lang="hr-HR" b="1" dirty="0">
                <a:solidFill>
                  <a:srgbClr val="002060"/>
                </a:solidFill>
                <a:latin typeface="Arial Narrow" pitchFamily="34" charset="0"/>
              </a:rPr>
              <a:t>        HUP - UDRUGA POSLODAVACA </a:t>
            </a:r>
            <a:r>
              <a:rPr lang="hr-HR" b="1" dirty="0" smtClean="0">
                <a:solidFill>
                  <a:srgbClr val="002060"/>
                </a:solidFill>
                <a:latin typeface="Arial Narrow" pitchFamily="34" charset="0"/>
              </a:rPr>
              <a:t>   	GRADITELJSTVA </a:t>
            </a:r>
            <a:endParaRPr lang="hr-HR" b="1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endParaRPr lang="hr-HR" sz="1100" b="1" dirty="0">
              <a:latin typeface="Arial Narrow" pitchFamily="34" charset="0"/>
            </a:endParaRPr>
          </a:p>
          <a:p>
            <a:r>
              <a:rPr lang="hr-HR" b="1" dirty="0">
                <a:latin typeface="Arial Narrow" pitchFamily="34" charset="0"/>
              </a:rPr>
              <a:t>cilj  </a:t>
            </a:r>
          </a:p>
          <a:p>
            <a:pPr algn="just">
              <a:buNone/>
            </a:pPr>
            <a:r>
              <a:rPr lang="hr-HR" b="1" dirty="0">
                <a:latin typeface="Arial Narrow" pitchFamily="34" charset="0"/>
              </a:rPr>
              <a:t>        	daljnji doprinos gospodarskom oporavku i razvoju sektora 	graditeljstva, poboljšanja uvjeta rada i života zaposlenih, te 	jačanja kapaciteta socijalnih partnera za sudjelovanje u  	sektorskom  dijalogu, osobito  radi……</a:t>
            </a:r>
            <a:endParaRPr lang="hr-HR" dirty="0">
              <a:latin typeface="Arial Narrow" pitchFamily="34" charset="0"/>
            </a:endParaRPr>
          </a:p>
          <a:p>
            <a:endParaRPr lang="hr-HR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76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Sporazum Soc. Vijeće za graditeljstvo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>
                <a:latin typeface="Arial Narrow" pitchFamily="34" charset="0"/>
              </a:rPr>
              <a:t>Sastav :</a:t>
            </a:r>
          </a:p>
          <a:p>
            <a:pPr>
              <a:buNone/>
            </a:pPr>
            <a:endParaRPr lang="hr-HR" sz="1400" dirty="0">
              <a:latin typeface="Arial Narrow" pitchFamily="34" charset="0"/>
            </a:endParaRPr>
          </a:p>
          <a:p>
            <a:pPr>
              <a:buNone/>
            </a:pPr>
            <a:r>
              <a:rPr lang="hr-HR" dirty="0">
                <a:latin typeface="Arial Narrow" pitchFamily="34" charset="0"/>
              </a:rPr>
              <a:t>       </a:t>
            </a:r>
            <a:r>
              <a:rPr lang="hr-HR" b="1" dirty="0">
                <a:latin typeface="Arial Narrow" pitchFamily="34" charset="0"/>
              </a:rPr>
              <a:t>SGH                	3 (tri) predstavnika </a:t>
            </a:r>
          </a:p>
          <a:p>
            <a:pPr>
              <a:buNone/>
            </a:pPr>
            <a:r>
              <a:rPr lang="hr-HR" b="1" dirty="0">
                <a:latin typeface="Arial Narrow" pitchFamily="34" charset="0"/>
              </a:rPr>
              <a:t>       HUP – UPG 	3 (tri) predstavnika </a:t>
            </a:r>
          </a:p>
          <a:p>
            <a:pPr algn="just">
              <a:buNone/>
            </a:pPr>
            <a:r>
              <a:rPr lang="hr-HR" dirty="0">
                <a:latin typeface="Arial Narrow" pitchFamily="34" charset="0"/>
              </a:rPr>
              <a:t>	i pridruženi članovi radnih skupina i drugi predstavnici, stručnjaci  prema potrebi </a:t>
            </a:r>
          </a:p>
          <a:p>
            <a:pPr>
              <a:buNone/>
            </a:pPr>
            <a:endParaRPr lang="hr-HR" dirty="0">
              <a:latin typeface="Arial Narrow" pitchFamily="34" charset="0"/>
            </a:endParaRPr>
          </a:p>
          <a:p>
            <a:pPr algn="just">
              <a:buNone/>
            </a:pPr>
            <a:r>
              <a:rPr lang="hr-HR" b="1" dirty="0">
                <a:latin typeface="Arial Narrow" pitchFamily="34" charset="0"/>
              </a:rPr>
              <a:t>	Članovi SV biraju predsjednika i dopredsjednika – većinom glasova na 1 (jednu) godinu, naizmjenično </a:t>
            </a:r>
          </a:p>
          <a:p>
            <a:endParaRPr lang="hr-HR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39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Sporazum Soc. Vijeće za graditeljstvo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/>
              <a:t>Administrativne poslove  obavlja Samostalna služba za socijalno partnerstvo pri Ministarstvu rada i mirovinskog sustava </a:t>
            </a:r>
          </a:p>
          <a:p>
            <a:endParaRPr lang="hr-HR" dirty="0"/>
          </a:p>
          <a:p>
            <a:endParaRPr lang="hr-HR" dirty="0"/>
          </a:p>
          <a:p>
            <a:pPr algn="just"/>
            <a:r>
              <a:rPr lang="hr-HR" dirty="0"/>
              <a:t>SV DONOSI POSLOVNIK O RADU - pobliže se uređuju prava u dužnosti  članova SV</a:t>
            </a:r>
          </a:p>
          <a:p>
            <a:endParaRPr lang="hr-HR" dirty="0"/>
          </a:p>
        </p:txBody>
      </p:sp>
      <p:pic>
        <p:nvPicPr>
          <p:cNvPr id="4" name="Picture 2" descr="C:\Users\tgracic.HUP\Desktop\So-DI-CO\Logo\so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5384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44876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1132</Words>
  <Application>Microsoft Office PowerPoint</Application>
  <PresentationFormat>On-screen Show (4:3)</PresentationFormat>
  <Paragraphs>133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Larissa-Design</vt:lpstr>
      <vt:lpstr>Acrobat Document</vt:lpstr>
      <vt:lpstr>Suradnja socijalnih partnera u graditeljstvu u Republici Hrvatskoj Zagreb, 14. ožujka 2013. Tehnika d.d. Jasenka Vukšić, SGH Tatjana Gračić, HUP- UPG</vt:lpstr>
      <vt:lpstr>Hrvatska udruga poslodavaca- Udruga poslodavaca graditeljstva</vt:lpstr>
      <vt:lpstr>HUP-UPG</vt:lpstr>
      <vt:lpstr>Sindikat graditeljstva Hrvatske</vt:lpstr>
      <vt:lpstr>Sindikat graditeljstva Hrvatske</vt:lpstr>
      <vt:lpstr>Suradnja HUP UPGa i SGH</vt:lpstr>
      <vt:lpstr>Sporazum Soc. Vijeće za graditeljstvo</vt:lpstr>
      <vt:lpstr>Sporazum Soc. Vijeće za graditeljstvo</vt:lpstr>
      <vt:lpstr>Sporazum Soc. Vijeće za graditeljstvo</vt:lpstr>
      <vt:lpstr>Sporazum o strukovnom osposobljavanju radnika u graditeljstvu</vt:lpstr>
      <vt:lpstr>SO DI CO projekt</vt:lpstr>
      <vt:lpstr>FIEC, EFBWW i AEUP</vt:lpstr>
      <vt:lpstr>EFIEC, EFBWW i AEUP</vt:lpstr>
      <vt:lpstr>EFIEC, EFBWW i AEUP</vt:lpstr>
      <vt:lpstr>SO-DI -CO: Intervjui u 10 tvrtki o interesu za Paritetne fondove</vt:lpstr>
      <vt:lpstr>Glavni problemi u sektoru/tvrtci</vt:lpstr>
      <vt:lpstr>INTERES POSTOJI!!!</vt:lpstr>
      <vt:lpstr>Paritetni fondovi u Europi</vt:lpstr>
      <vt:lpstr>Područja koja paritetni fondovi pokrivaju</vt:lpstr>
      <vt:lpstr>Rezultati ankete u Hrvatskoj</vt:lpstr>
      <vt:lpstr>Rezultati ankete za PF:  </vt:lpstr>
      <vt:lpstr>Rezultati ankete za PF:  </vt:lpstr>
      <vt:lpstr>Rezultati ankete- očekivane teškoće</vt:lpstr>
      <vt:lpstr>Mogućnosti ?</vt:lpstr>
      <vt:lpstr>Budućnost inicijative i PF u Hrvatskoj???</vt:lpstr>
      <vt:lpstr>Hvala na pozornosti!!!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BUAK – Bauarbeiter-Urlaubs- und Abfertigungskasse</dc:title>
  <dc:creator>Wohlgemuth</dc:creator>
  <cp:lastModifiedBy>Tatjana Gračić</cp:lastModifiedBy>
  <cp:revision>135</cp:revision>
  <dcterms:created xsi:type="dcterms:W3CDTF">2012-09-10T14:13:14Z</dcterms:created>
  <dcterms:modified xsi:type="dcterms:W3CDTF">2013-03-13T11:30:13Z</dcterms:modified>
</cp:coreProperties>
</file>